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78" r:id="rId1"/>
  </p:sldMasterIdLst>
  <p:sldIdLst>
    <p:sldId id="256" r:id="rId2"/>
    <p:sldId id="257" r:id="rId3"/>
    <p:sldId id="266" r:id="rId4"/>
    <p:sldId id="258" r:id="rId5"/>
    <p:sldId id="259" r:id="rId6"/>
    <p:sldId id="260" r:id="rId7"/>
    <p:sldId id="261"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405"/>
  </p:normalViewPr>
  <p:slideViewPr>
    <p:cSldViewPr snapToGrid="0" snapToObjects="1">
      <p:cViewPr varScale="1">
        <p:scale>
          <a:sx n="131" d="100"/>
          <a:sy n="131" d="100"/>
        </p:scale>
        <p:origin x="3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52A37258-3282-9D40-95DB-C6C183F5A72E}" type="datetimeFigureOut">
              <a:rPr lang="en-US" smtClean="0"/>
              <a:t>7/7/21</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F4E88A25-6F6C-2C40-8CEA-BC9AAE23D62E}" type="slidenum">
              <a:rPr lang="en-US" smtClean="0"/>
              <a:t>‹#›</a:t>
            </a:fld>
            <a:endParaRPr lang="en-US"/>
          </a:p>
        </p:txBody>
      </p:sp>
    </p:spTree>
    <p:extLst>
      <p:ext uri="{BB962C8B-B14F-4D97-AF65-F5344CB8AC3E}">
        <p14:creationId xmlns:p14="http://schemas.microsoft.com/office/powerpoint/2010/main" val="27995969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A37258-3282-9D40-95DB-C6C183F5A72E}" type="datetimeFigureOut">
              <a:rPr lang="en-US" smtClean="0"/>
              <a:t>7/7/21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40691900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52A37258-3282-9D40-95DB-C6C183F5A72E}" type="datetimeFigureOut">
              <a:rPr lang="en-US" smtClean="0"/>
              <a:t>7/7/21</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F4E88A25-6F6C-2C40-8CEA-BC9AAE23D62E}" type="slidenum">
              <a:rPr lang="en-US" smtClean="0"/>
              <a:t>‹#›</a:t>
            </a:fld>
            <a:endParaRPr lang="en-US"/>
          </a:p>
        </p:txBody>
      </p:sp>
    </p:spTree>
    <p:extLst>
      <p:ext uri="{BB962C8B-B14F-4D97-AF65-F5344CB8AC3E}">
        <p14:creationId xmlns:p14="http://schemas.microsoft.com/office/powerpoint/2010/main" val="4013518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A37258-3282-9D40-95DB-C6C183F5A72E}" type="datetimeFigureOut">
              <a:rPr lang="en-US" smtClean="0"/>
              <a:t>7/7/21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386538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52A37258-3282-9D40-95DB-C6C183F5A72E}" type="datetimeFigureOut">
              <a:rPr lang="en-US" smtClean="0"/>
              <a:t>7/7/21</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F4E88A25-6F6C-2C40-8CEA-BC9AAE23D62E}" type="slidenum">
              <a:rPr lang="en-US" smtClean="0"/>
              <a:t>‹#›</a:t>
            </a:fld>
            <a:endParaRPr lang="en-US"/>
          </a:p>
        </p:txBody>
      </p:sp>
    </p:spTree>
    <p:extLst>
      <p:ext uri="{BB962C8B-B14F-4D97-AF65-F5344CB8AC3E}">
        <p14:creationId xmlns:p14="http://schemas.microsoft.com/office/powerpoint/2010/main" val="3899734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A37258-3282-9D40-95DB-C6C183F5A72E}" type="datetimeFigureOut">
              <a:rPr lang="en-US" smtClean="0"/>
              <a:t>7/7/21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2297358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A37258-3282-9D40-95DB-C6C183F5A72E}" type="datetimeFigureOut">
              <a:rPr lang="en-US" smtClean="0"/>
              <a:t>7/7/21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23666459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A37258-3282-9D40-95DB-C6C183F5A72E}" type="datetimeFigureOut">
              <a:rPr lang="en-US" smtClean="0"/>
              <a:t>7/7/21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17626139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A37258-3282-9D40-95DB-C6C183F5A72E}" type="datetimeFigureOut">
              <a:rPr lang="en-US" smtClean="0"/>
              <a:t>7/7/21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37466795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52A37258-3282-9D40-95DB-C6C183F5A72E}" type="datetimeFigureOut">
              <a:rPr lang="en-US" smtClean="0"/>
              <a:t>7/7/21</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F4E88A25-6F6C-2C40-8CEA-BC9AAE23D62E}" type="slidenum">
              <a:rPr lang="en-US" smtClean="0"/>
              <a:t>‹#›</a:t>
            </a:fld>
            <a:endParaRPr lang="en-US"/>
          </a:p>
        </p:txBody>
      </p:sp>
    </p:spTree>
    <p:extLst>
      <p:ext uri="{BB962C8B-B14F-4D97-AF65-F5344CB8AC3E}">
        <p14:creationId xmlns:p14="http://schemas.microsoft.com/office/powerpoint/2010/main" val="3419233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2A37258-3282-9D40-95DB-C6C183F5A72E}" type="datetimeFigureOut">
              <a:rPr lang="en-US" smtClean="0"/>
              <a:t>7/7/21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4E88A25-6F6C-2C40-8CEA-BC9AAE23D62E}" type="slidenum">
              <a:rPr lang="en-US" smtClean="0"/>
              <a:t>‹#›</a:t>
            </a:fld>
            <a:endParaRPr lang="en-US"/>
          </a:p>
        </p:txBody>
      </p:sp>
    </p:spTree>
    <p:extLst>
      <p:ext uri="{BB962C8B-B14F-4D97-AF65-F5344CB8AC3E}">
        <p14:creationId xmlns:p14="http://schemas.microsoft.com/office/powerpoint/2010/main" val="669246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52A37258-3282-9D40-95DB-C6C183F5A72E}" type="datetimeFigureOut">
              <a:rPr lang="en-US" smtClean="0"/>
              <a:t>7/7/21</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F4E88A25-6F6C-2C40-8CEA-BC9AAE23D62E}" type="slidenum">
              <a:rPr lang="en-US" smtClean="0"/>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4005161898"/>
      </p:ext>
    </p:extLst>
  </p:cSld>
  <p:clrMap bg1="lt1" tx1="dk1" bg2="lt2" tx2="dk2" accent1="accent1" accent2="accent2" accent3="accent3" accent4="accent4" accent5="accent5" accent6="accent6" hlink="hlink" folHlink="folHlink"/>
  <p:sldLayoutIdLst>
    <p:sldLayoutId id="2147483879" r:id="rId1"/>
    <p:sldLayoutId id="2147483880" r:id="rId2"/>
    <p:sldLayoutId id="2147483881" r:id="rId3"/>
    <p:sldLayoutId id="2147483882" r:id="rId4"/>
    <p:sldLayoutId id="2147483883" r:id="rId5"/>
    <p:sldLayoutId id="2147483884" r:id="rId6"/>
    <p:sldLayoutId id="2147483885" r:id="rId7"/>
    <p:sldLayoutId id="2147483886" r:id="rId8"/>
    <p:sldLayoutId id="2147483887" r:id="rId9"/>
    <p:sldLayoutId id="2147483888" r:id="rId10"/>
    <p:sldLayoutId id="214748388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47D89-685C-ED43-BC44-18ECC9D4FC50}"/>
              </a:ext>
            </a:extLst>
          </p:cNvPr>
          <p:cNvSpPr>
            <a:spLocks noGrp="1"/>
          </p:cNvSpPr>
          <p:nvPr>
            <p:ph type="ctrTitle"/>
          </p:nvPr>
        </p:nvSpPr>
        <p:spPr>
          <a:xfrm>
            <a:off x="581191" y="1020432"/>
            <a:ext cx="10993549" cy="657890"/>
          </a:xfrm>
        </p:spPr>
        <p:txBody>
          <a:bodyPr/>
          <a:lstStyle/>
          <a:p>
            <a:r>
              <a:rPr lang="en-US" dirty="0"/>
              <a:t>Airline Safety</a:t>
            </a:r>
          </a:p>
        </p:txBody>
      </p:sp>
      <p:sp>
        <p:nvSpPr>
          <p:cNvPr id="3" name="Subtitle 2">
            <a:extLst>
              <a:ext uri="{FF2B5EF4-FFF2-40B4-BE49-F238E27FC236}">
                <a16:creationId xmlns:a16="http://schemas.microsoft.com/office/drawing/2014/main" id="{082C6645-2CF2-6041-9BED-07AF4010FE2C}"/>
              </a:ext>
            </a:extLst>
          </p:cNvPr>
          <p:cNvSpPr>
            <a:spLocks noGrp="1"/>
          </p:cNvSpPr>
          <p:nvPr>
            <p:ph type="subTitle" idx="1"/>
          </p:nvPr>
        </p:nvSpPr>
        <p:spPr>
          <a:xfrm>
            <a:off x="581194" y="1860565"/>
            <a:ext cx="10993546" cy="1123244"/>
          </a:xfrm>
        </p:spPr>
        <p:txBody>
          <a:bodyPr>
            <a:normAutofit/>
          </a:bodyPr>
          <a:lstStyle/>
          <a:p>
            <a:r>
              <a:rPr lang="en-US" dirty="0">
                <a:solidFill>
                  <a:schemeClr val="accent2">
                    <a:lumMod val="75000"/>
                  </a:schemeClr>
                </a:solidFill>
              </a:rPr>
              <a:t>Michelle Rice</a:t>
            </a:r>
          </a:p>
          <a:p>
            <a:r>
              <a:rPr lang="en-US" dirty="0">
                <a:solidFill>
                  <a:schemeClr val="accent2">
                    <a:lumMod val="75000"/>
                  </a:schemeClr>
                </a:solidFill>
              </a:rPr>
              <a:t>DSC640-T302</a:t>
            </a:r>
          </a:p>
          <a:p>
            <a:r>
              <a:rPr lang="en-US" dirty="0">
                <a:solidFill>
                  <a:schemeClr val="accent2">
                    <a:lumMod val="75000"/>
                  </a:schemeClr>
                </a:solidFill>
              </a:rPr>
              <a:t>Executive Summary</a:t>
            </a:r>
          </a:p>
        </p:txBody>
      </p:sp>
    </p:spTree>
    <p:extLst>
      <p:ext uri="{BB962C8B-B14F-4D97-AF65-F5344CB8AC3E}">
        <p14:creationId xmlns:p14="http://schemas.microsoft.com/office/powerpoint/2010/main" val="4160403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ECAFF-E8B1-5F46-B14A-0FE001885929}"/>
              </a:ext>
            </a:extLst>
          </p:cNvPr>
          <p:cNvSpPr>
            <a:spLocks noGrp="1"/>
          </p:cNvSpPr>
          <p:nvPr>
            <p:ph type="title"/>
          </p:nvPr>
        </p:nvSpPr>
        <p:spPr/>
        <p:txBody>
          <a:bodyPr>
            <a:normAutofit/>
          </a:bodyPr>
          <a:lstStyle/>
          <a:p>
            <a:r>
              <a:rPr lang="en-US" dirty="0"/>
              <a:t>Southwest Airlines Response to Negative Press Regarding Airline Safety </a:t>
            </a:r>
          </a:p>
        </p:txBody>
      </p:sp>
      <p:sp>
        <p:nvSpPr>
          <p:cNvPr id="3" name="Content Placeholder 2">
            <a:extLst>
              <a:ext uri="{FF2B5EF4-FFF2-40B4-BE49-F238E27FC236}">
                <a16:creationId xmlns:a16="http://schemas.microsoft.com/office/drawing/2014/main" id="{D3405FF5-58FA-424B-A89B-B192BA849F16}"/>
              </a:ext>
            </a:extLst>
          </p:cNvPr>
          <p:cNvSpPr>
            <a:spLocks noGrp="1"/>
          </p:cNvSpPr>
          <p:nvPr>
            <p:ph idx="1"/>
          </p:nvPr>
        </p:nvSpPr>
        <p:spPr>
          <a:xfrm>
            <a:off x="581192" y="2365162"/>
            <a:ext cx="11029615" cy="3493637"/>
          </a:xfrm>
        </p:spPr>
        <p:txBody>
          <a:bodyPr/>
          <a:lstStyle/>
          <a:p>
            <a:endParaRPr lang="en-US" dirty="0"/>
          </a:p>
          <a:p>
            <a:endParaRPr lang="en-US" dirty="0"/>
          </a:p>
        </p:txBody>
      </p:sp>
      <p:sp>
        <p:nvSpPr>
          <p:cNvPr id="6" name="TextBox 5">
            <a:extLst>
              <a:ext uri="{FF2B5EF4-FFF2-40B4-BE49-F238E27FC236}">
                <a16:creationId xmlns:a16="http://schemas.microsoft.com/office/drawing/2014/main" id="{D9E97BCC-83B8-104B-8D14-BD42231B644E}"/>
              </a:ext>
            </a:extLst>
          </p:cNvPr>
          <p:cNvSpPr txBox="1"/>
          <p:nvPr/>
        </p:nvSpPr>
        <p:spPr>
          <a:xfrm>
            <a:off x="8336603" y="3096317"/>
            <a:ext cx="2908571" cy="2031325"/>
          </a:xfrm>
          <a:prstGeom prst="rect">
            <a:avLst/>
          </a:prstGeom>
          <a:noFill/>
        </p:spPr>
        <p:txBody>
          <a:bodyPr wrap="square" rtlCol="0">
            <a:spAutoFit/>
          </a:bodyPr>
          <a:lstStyle/>
          <a:p>
            <a:r>
              <a:rPr lang="en-US" dirty="0"/>
              <a:t>This chart shows fatalities from 2010 – 2020 by mode of transportation.  Highway fatalities accounted for 95.24% of fatalities while airlines accounted for only .24%</a:t>
            </a:r>
          </a:p>
        </p:txBody>
      </p:sp>
      <p:sp>
        <p:nvSpPr>
          <p:cNvPr id="8" name="Rectangle 7">
            <a:extLst>
              <a:ext uri="{FF2B5EF4-FFF2-40B4-BE49-F238E27FC236}">
                <a16:creationId xmlns:a16="http://schemas.microsoft.com/office/drawing/2014/main" id="{C575B349-02FD-D94B-9813-7F189D0E26AC}"/>
              </a:ext>
            </a:extLst>
          </p:cNvPr>
          <p:cNvSpPr/>
          <p:nvPr/>
        </p:nvSpPr>
        <p:spPr>
          <a:xfrm>
            <a:off x="490372" y="1995830"/>
            <a:ext cx="3857146" cy="369332"/>
          </a:xfrm>
          <a:prstGeom prst="rect">
            <a:avLst/>
          </a:prstGeom>
        </p:spPr>
        <p:txBody>
          <a:bodyPr wrap="none">
            <a:spAutoFit/>
          </a:bodyPr>
          <a:lstStyle/>
          <a:p>
            <a:r>
              <a:rPr lang="en-US" dirty="0"/>
              <a:t>Airlines are still the safest way to travel</a:t>
            </a:r>
          </a:p>
        </p:txBody>
      </p:sp>
      <p:pic>
        <p:nvPicPr>
          <p:cNvPr id="9" name="Picture 8">
            <a:extLst>
              <a:ext uri="{FF2B5EF4-FFF2-40B4-BE49-F238E27FC236}">
                <a16:creationId xmlns:a16="http://schemas.microsoft.com/office/drawing/2014/main" id="{1FF5E25A-7606-3C4E-B48C-F38F06207C83}"/>
              </a:ext>
            </a:extLst>
          </p:cNvPr>
          <p:cNvPicPr>
            <a:picLocks noChangeAspect="1"/>
          </p:cNvPicPr>
          <p:nvPr/>
        </p:nvPicPr>
        <p:blipFill>
          <a:blip r:embed="rId2"/>
          <a:stretch>
            <a:fillRect/>
          </a:stretch>
        </p:blipFill>
        <p:spPr>
          <a:xfrm>
            <a:off x="194445" y="2569879"/>
            <a:ext cx="7198106" cy="4212964"/>
          </a:xfrm>
          <a:prstGeom prst="rect">
            <a:avLst/>
          </a:prstGeom>
        </p:spPr>
      </p:pic>
    </p:spTree>
    <p:extLst>
      <p:ext uri="{BB962C8B-B14F-4D97-AF65-F5344CB8AC3E}">
        <p14:creationId xmlns:p14="http://schemas.microsoft.com/office/powerpoint/2010/main" val="40089879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778920-0A99-6240-9336-937BB48CA4D6}"/>
              </a:ext>
            </a:extLst>
          </p:cNvPr>
          <p:cNvSpPr>
            <a:spLocks noGrp="1"/>
          </p:cNvSpPr>
          <p:nvPr>
            <p:ph type="title"/>
          </p:nvPr>
        </p:nvSpPr>
        <p:spPr/>
        <p:txBody>
          <a:bodyPr/>
          <a:lstStyle/>
          <a:p>
            <a:r>
              <a:rPr lang="en-US" dirty="0"/>
              <a:t>Air vs. highway travel</a:t>
            </a:r>
          </a:p>
        </p:txBody>
      </p:sp>
      <p:pic>
        <p:nvPicPr>
          <p:cNvPr id="6" name="Picture 5">
            <a:extLst>
              <a:ext uri="{FF2B5EF4-FFF2-40B4-BE49-F238E27FC236}">
                <a16:creationId xmlns:a16="http://schemas.microsoft.com/office/drawing/2014/main" id="{70C1A623-A91C-DA44-81AF-1C3B889B9C53}"/>
              </a:ext>
            </a:extLst>
          </p:cNvPr>
          <p:cNvPicPr>
            <a:picLocks noChangeAspect="1"/>
          </p:cNvPicPr>
          <p:nvPr/>
        </p:nvPicPr>
        <p:blipFill>
          <a:blip r:embed="rId2"/>
          <a:stretch>
            <a:fillRect/>
          </a:stretch>
        </p:blipFill>
        <p:spPr>
          <a:xfrm>
            <a:off x="363706" y="3328871"/>
            <a:ext cx="5039620" cy="3401179"/>
          </a:xfrm>
          <a:prstGeom prst="rect">
            <a:avLst/>
          </a:prstGeom>
        </p:spPr>
      </p:pic>
      <p:pic>
        <p:nvPicPr>
          <p:cNvPr id="9" name="Picture 8">
            <a:extLst>
              <a:ext uri="{FF2B5EF4-FFF2-40B4-BE49-F238E27FC236}">
                <a16:creationId xmlns:a16="http://schemas.microsoft.com/office/drawing/2014/main" id="{E6D691E5-7E22-1C45-8D26-CD949E299314}"/>
              </a:ext>
            </a:extLst>
          </p:cNvPr>
          <p:cNvPicPr>
            <a:picLocks noChangeAspect="1"/>
          </p:cNvPicPr>
          <p:nvPr/>
        </p:nvPicPr>
        <p:blipFill>
          <a:blip r:embed="rId3"/>
          <a:stretch>
            <a:fillRect/>
          </a:stretch>
        </p:blipFill>
        <p:spPr>
          <a:xfrm>
            <a:off x="6496492" y="3469922"/>
            <a:ext cx="5039620" cy="3200265"/>
          </a:xfrm>
          <a:prstGeom prst="rect">
            <a:avLst/>
          </a:prstGeom>
        </p:spPr>
      </p:pic>
      <p:sp>
        <p:nvSpPr>
          <p:cNvPr id="10" name="TextBox 9">
            <a:extLst>
              <a:ext uri="{FF2B5EF4-FFF2-40B4-BE49-F238E27FC236}">
                <a16:creationId xmlns:a16="http://schemas.microsoft.com/office/drawing/2014/main" id="{55E1840F-7A7B-9949-8D89-B5D9B110B41D}"/>
              </a:ext>
            </a:extLst>
          </p:cNvPr>
          <p:cNvSpPr txBox="1"/>
          <p:nvPr/>
        </p:nvSpPr>
        <p:spPr>
          <a:xfrm>
            <a:off x="506496" y="1922249"/>
            <a:ext cx="11029616" cy="1200329"/>
          </a:xfrm>
          <a:prstGeom prst="rect">
            <a:avLst/>
          </a:prstGeom>
          <a:noFill/>
        </p:spPr>
        <p:txBody>
          <a:bodyPr wrap="square" rtlCol="0">
            <a:spAutoFit/>
          </a:bodyPr>
          <a:lstStyle/>
          <a:p>
            <a:r>
              <a:rPr lang="en-US" dirty="0"/>
              <a:t>Looking at the fatalities by mode of transportation year over year, we can again see that highway fatalities by far out weigh any other method of travel.  We can also see that the number of highway fatalities has remained steady and even went slightly up around 2016.  Looking at airline fatalities over time, we see a few upticks when there are large incidents (especially around 9/11) but overall the pattern is low and flat.</a:t>
            </a:r>
          </a:p>
        </p:txBody>
      </p:sp>
    </p:spTree>
    <p:extLst>
      <p:ext uri="{BB962C8B-B14F-4D97-AF65-F5344CB8AC3E}">
        <p14:creationId xmlns:p14="http://schemas.microsoft.com/office/powerpoint/2010/main" val="36373934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E3A4A-1C5D-F049-9560-A75037A0251E}"/>
              </a:ext>
            </a:extLst>
          </p:cNvPr>
          <p:cNvSpPr>
            <a:spLocks noGrp="1"/>
          </p:cNvSpPr>
          <p:nvPr>
            <p:ph type="title"/>
          </p:nvPr>
        </p:nvSpPr>
        <p:spPr/>
        <p:txBody>
          <a:bodyPr/>
          <a:lstStyle/>
          <a:p>
            <a:r>
              <a:rPr lang="en-US" dirty="0"/>
              <a:t>Air Vs. highway Travel</a:t>
            </a:r>
          </a:p>
        </p:txBody>
      </p:sp>
      <p:sp>
        <p:nvSpPr>
          <p:cNvPr id="3" name="Content Placeholder 2">
            <a:extLst>
              <a:ext uri="{FF2B5EF4-FFF2-40B4-BE49-F238E27FC236}">
                <a16:creationId xmlns:a16="http://schemas.microsoft.com/office/drawing/2014/main" id="{CE85A416-2FB2-3F4F-8539-579E58635168}"/>
              </a:ext>
            </a:extLst>
          </p:cNvPr>
          <p:cNvSpPr>
            <a:spLocks noGrp="1"/>
          </p:cNvSpPr>
          <p:nvPr>
            <p:ph idx="1"/>
          </p:nvPr>
        </p:nvSpPr>
        <p:spPr>
          <a:xfrm>
            <a:off x="581192" y="2180496"/>
            <a:ext cx="11029615" cy="1013801"/>
          </a:xfrm>
        </p:spPr>
        <p:txBody>
          <a:bodyPr>
            <a:normAutofit fontScale="92500" lnSpcReduction="20000"/>
          </a:bodyPr>
          <a:lstStyle/>
          <a:p>
            <a:pPr marL="0" indent="0">
              <a:buNone/>
            </a:pPr>
            <a:r>
              <a:rPr lang="en-US" dirty="0"/>
              <a:t>Highway travel is much larger than air travel, so is the difference in fatality percentage significant?  The total passenger miles for that same time period (2010 – 2020) shows highway travel accounts for almost 90% of travel, while airlines only account for a little over 10 percent.  Airline travel accounts for over 10 percent of all travel, but only .24 percent of fatalities. Other forms of travel are too small to be significant in our comparison.</a:t>
            </a:r>
          </a:p>
          <a:p>
            <a:pPr marL="0" indent="0">
              <a:buNone/>
            </a:pPr>
            <a:endParaRPr lang="en-US" dirty="0"/>
          </a:p>
        </p:txBody>
      </p:sp>
      <p:pic>
        <p:nvPicPr>
          <p:cNvPr id="4" name="Picture 3">
            <a:extLst>
              <a:ext uri="{FF2B5EF4-FFF2-40B4-BE49-F238E27FC236}">
                <a16:creationId xmlns:a16="http://schemas.microsoft.com/office/drawing/2014/main" id="{68EEA557-26AE-9648-939E-A7A3B0B327DB}"/>
              </a:ext>
            </a:extLst>
          </p:cNvPr>
          <p:cNvPicPr>
            <a:picLocks noChangeAspect="1"/>
          </p:cNvPicPr>
          <p:nvPr/>
        </p:nvPicPr>
        <p:blipFill>
          <a:blip r:embed="rId2"/>
          <a:stretch>
            <a:fillRect/>
          </a:stretch>
        </p:blipFill>
        <p:spPr>
          <a:xfrm>
            <a:off x="1460769" y="3033325"/>
            <a:ext cx="7585954" cy="3636566"/>
          </a:xfrm>
          <a:prstGeom prst="rect">
            <a:avLst/>
          </a:prstGeom>
        </p:spPr>
      </p:pic>
    </p:spTree>
    <p:extLst>
      <p:ext uri="{BB962C8B-B14F-4D97-AF65-F5344CB8AC3E}">
        <p14:creationId xmlns:p14="http://schemas.microsoft.com/office/powerpoint/2010/main" val="3991453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7874A-F835-B045-8E41-92F03D9392FE}"/>
              </a:ext>
            </a:extLst>
          </p:cNvPr>
          <p:cNvSpPr>
            <a:spLocks noGrp="1"/>
          </p:cNvSpPr>
          <p:nvPr>
            <p:ph type="title"/>
          </p:nvPr>
        </p:nvSpPr>
        <p:spPr/>
        <p:txBody>
          <a:bodyPr/>
          <a:lstStyle/>
          <a:p>
            <a:r>
              <a:rPr lang="en-US" dirty="0"/>
              <a:t>Does Increase in accidents lead to lower travel</a:t>
            </a:r>
          </a:p>
        </p:txBody>
      </p:sp>
      <p:pic>
        <p:nvPicPr>
          <p:cNvPr id="7" name="Content Placeholder 6">
            <a:extLst>
              <a:ext uri="{FF2B5EF4-FFF2-40B4-BE49-F238E27FC236}">
                <a16:creationId xmlns:a16="http://schemas.microsoft.com/office/drawing/2014/main" id="{F9DB9517-A17F-494C-BE1D-7BACCB2505F7}"/>
              </a:ext>
            </a:extLst>
          </p:cNvPr>
          <p:cNvPicPr>
            <a:picLocks noGrp="1" noChangeAspect="1"/>
          </p:cNvPicPr>
          <p:nvPr>
            <p:ph idx="1"/>
          </p:nvPr>
        </p:nvPicPr>
        <p:blipFill>
          <a:blip r:embed="rId2"/>
          <a:stretch>
            <a:fillRect/>
          </a:stretch>
        </p:blipFill>
        <p:spPr>
          <a:xfrm>
            <a:off x="1065768" y="3076170"/>
            <a:ext cx="7025434" cy="3678238"/>
          </a:xfrm>
          <a:prstGeom prst="rect">
            <a:avLst/>
          </a:prstGeom>
        </p:spPr>
      </p:pic>
      <p:sp>
        <p:nvSpPr>
          <p:cNvPr id="8" name="TextBox 7">
            <a:extLst>
              <a:ext uri="{FF2B5EF4-FFF2-40B4-BE49-F238E27FC236}">
                <a16:creationId xmlns:a16="http://schemas.microsoft.com/office/drawing/2014/main" id="{F8E71BD1-640C-DB41-B907-6CEC9DCDBC77}"/>
              </a:ext>
            </a:extLst>
          </p:cNvPr>
          <p:cNvSpPr txBox="1"/>
          <p:nvPr/>
        </p:nvSpPr>
        <p:spPr>
          <a:xfrm>
            <a:off x="581192" y="1929454"/>
            <a:ext cx="10545040" cy="1200329"/>
          </a:xfrm>
          <a:prstGeom prst="rect">
            <a:avLst/>
          </a:prstGeom>
          <a:noFill/>
        </p:spPr>
        <p:txBody>
          <a:bodyPr wrap="square" rtlCol="0">
            <a:spAutoFit/>
          </a:bodyPr>
          <a:lstStyle/>
          <a:p>
            <a:r>
              <a:rPr lang="en-US" dirty="0"/>
              <a:t>The past 30 years shows a relatively steady upward trend in air travel.  We see a dip in 2001 which is likely due to 9/11 and a slight dip in 2008 which is in alignment with a US recession but in both cases the numbers climbed back up within just a few years. There are no declines related to crashes that we can see and the trend appears to be steady enough that we would expect it to continue.</a:t>
            </a:r>
          </a:p>
        </p:txBody>
      </p:sp>
    </p:spTree>
    <p:extLst>
      <p:ext uri="{BB962C8B-B14F-4D97-AF65-F5344CB8AC3E}">
        <p14:creationId xmlns:p14="http://schemas.microsoft.com/office/powerpoint/2010/main" val="26576249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C1B85-DBDA-D248-870C-F91DBC6F3EF2}"/>
              </a:ext>
            </a:extLst>
          </p:cNvPr>
          <p:cNvSpPr>
            <a:spLocks noGrp="1"/>
          </p:cNvSpPr>
          <p:nvPr>
            <p:ph type="title"/>
          </p:nvPr>
        </p:nvSpPr>
        <p:spPr/>
        <p:txBody>
          <a:bodyPr/>
          <a:lstStyle/>
          <a:p>
            <a:r>
              <a:rPr lang="en-US" dirty="0"/>
              <a:t>Historical Revenue</a:t>
            </a:r>
          </a:p>
        </p:txBody>
      </p:sp>
      <p:sp>
        <p:nvSpPr>
          <p:cNvPr id="3" name="Content Placeholder 2">
            <a:extLst>
              <a:ext uri="{FF2B5EF4-FFF2-40B4-BE49-F238E27FC236}">
                <a16:creationId xmlns:a16="http://schemas.microsoft.com/office/drawing/2014/main" id="{5B076A2C-216F-154B-A572-D2BEE5DABB79}"/>
              </a:ext>
            </a:extLst>
          </p:cNvPr>
          <p:cNvSpPr>
            <a:spLocks noGrp="1"/>
          </p:cNvSpPr>
          <p:nvPr>
            <p:ph idx="1"/>
          </p:nvPr>
        </p:nvSpPr>
        <p:spPr>
          <a:xfrm>
            <a:off x="581192" y="2180496"/>
            <a:ext cx="11029616" cy="766985"/>
          </a:xfrm>
        </p:spPr>
        <p:txBody>
          <a:bodyPr>
            <a:normAutofit fontScale="92500"/>
          </a:bodyPr>
          <a:lstStyle/>
          <a:p>
            <a:pPr marL="0" indent="0">
              <a:buNone/>
            </a:pPr>
            <a:r>
              <a:rPr lang="en-US" dirty="0"/>
              <a:t>We see a trend in revenue that is pretty much identical to the trend in passenger miles with a small decline in 2001 and 2008 but rebounding in both cases.  Again, we would expect this to continue and not be impacted by recent crash fears.</a:t>
            </a:r>
          </a:p>
        </p:txBody>
      </p:sp>
      <p:pic>
        <p:nvPicPr>
          <p:cNvPr id="7" name="Picture 6">
            <a:extLst>
              <a:ext uri="{FF2B5EF4-FFF2-40B4-BE49-F238E27FC236}">
                <a16:creationId xmlns:a16="http://schemas.microsoft.com/office/drawing/2014/main" id="{5B559A34-FB65-1843-9955-D6AAC436052F}"/>
              </a:ext>
            </a:extLst>
          </p:cNvPr>
          <p:cNvPicPr>
            <a:picLocks noChangeAspect="1"/>
          </p:cNvPicPr>
          <p:nvPr/>
        </p:nvPicPr>
        <p:blipFill>
          <a:blip r:embed="rId2"/>
          <a:stretch>
            <a:fillRect/>
          </a:stretch>
        </p:blipFill>
        <p:spPr>
          <a:xfrm>
            <a:off x="2334638" y="3412021"/>
            <a:ext cx="6274340" cy="2828493"/>
          </a:xfrm>
          <a:prstGeom prst="rect">
            <a:avLst/>
          </a:prstGeom>
        </p:spPr>
      </p:pic>
    </p:spTree>
    <p:extLst>
      <p:ext uri="{BB962C8B-B14F-4D97-AF65-F5344CB8AC3E}">
        <p14:creationId xmlns:p14="http://schemas.microsoft.com/office/powerpoint/2010/main" val="28886064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D8883-7392-1C47-B28B-D4DA7083D45B}"/>
              </a:ext>
            </a:extLst>
          </p:cNvPr>
          <p:cNvSpPr>
            <a:spLocks noGrp="1"/>
          </p:cNvSpPr>
          <p:nvPr>
            <p:ph type="title"/>
          </p:nvPr>
        </p:nvSpPr>
        <p:spPr/>
        <p:txBody>
          <a:bodyPr/>
          <a:lstStyle/>
          <a:p>
            <a:r>
              <a:rPr lang="en-US" dirty="0"/>
              <a:t>Where Does southwest stand in comparison?</a:t>
            </a:r>
          </a:p>
        </p:txBody>
      </p:sp>
      <p:sp>
        <p:nvSpPr>
          <p:cNvPr id="3" name="Content Placeholder 2">
            <a:extLst>
              <a:ext uri="{FF2B5EF4-FFF2-40B4-BE49-F238E27FC236}">
                <a16:creationId xmlns:a16="http://schemas.microsoft.com/office/drawing/2014/main" id="{F8F66630-A4DB-3142-BFA2-E8EB0204E5CC}"/>
              </a:ext>
            </a:extLst>
          </p:cNvPr>
          <p:cNvSpPr>
            <a:spLocks noGrp="1"/>
          </p:cNvSpPr>
          <p:nvPr>
            <p:ph idx="1"/>
          </p:nvPr>
        </p:nvSpPr>
        <p:spPr>
          <a:xfrm>
            <a:off x="8346331" y="2433898"/>
            <a:ext cx="3567313" cy="1735303"/>
          </a:xfrm>
        </p:spPr>
        <p:txBody>
          <a:bodyPr/>
          <a:lstStyle/>
          <a:p>
            <a:pPr marL="0" indent="0">
              <a:buNone/>
            </a:pPr>
            <a:r>
              <a:rPr lang="en-US" dirty="0"/>
              <a:t>In 2020, Southwest recorded the second highest number of passengers in the US, only behind American.  </a:t>
            </a:r>
          </a:p>
        </p:txBody>
      </p:sp>
      <p:pic>
        <p:nvPicPr>
          <p:cNvPr id="5" name="Picture 4">
            <a:extLst>
              <a:ext uri="{FF2B5EF4-FFF2-40B4-BE49-F238E27FC236}">
                <a16:creationId xmlns:a16="http://schemas.microsoft.com/office/drawing/2014/main" id="{BFEF83DD-338C-3342-85FC-C3E9C7038DEA}"/>
              </a:ext>
            </a:extLst>
          </p:cNvPr>
          <p:cNvPicPr>
            <a:picLocks noChangeAspect="1"/>
          </p:cNvPicPr>
          <p:nvPr/>
        </p:nvPicPr>
        <p:blipFill>
          <a:blip r:embed="rId2"/>
          <a:stretch>
            <a:fillRect/>
          </a:stretch>
        </p:blipFill>
        <p:spPr>
          <a:xfrm>
            <a:off x="0" y="2093247"/>
            <a:ext cx="8175219" cy="4151909"/>
          </a:xfrm>
          <a:prstGeom prst="rect">
            <a:avLst/>
          </a:prstGeom>
        </p:spPr>
      </p:pic>
    </p:spTree>
    <p:extLst>
      <p:ext uri="{BB962C8B-B14F-4D97-AF65-F5344CB8AC3E}">
        <p14:creationId xmlns:p14="http://schemas.microsoft.com/office/powerpoint/2010/main" val="25014038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E58D0-266F-CC45-8618-6228E7C18029}"/>
              </a:ext>
            </a:extLst>
          </p:cNvPr>
          <p:cNvSpPr>
            <a:spLocks noGrp="1"/>
          </p:cNvSpPr>
          <p:nvPr>
            <p:ph type="title"/>
          </p:nvPr>
        </p:nvSpPr>
        <p:spPr/>
        <p:txBody>
          <a:bodyPr/>
          <a:lstStyle/>
          <a:p>
            <a:r>
              <a:rPr lang="en-US" dirty="0"/>
              <a:t>Where Does southwest stand in comparison?</a:t>
            </a:r>
          </a:p>
        </p:txBody>
      </p:sp>
      <p:pic>
        <p:nvPicPr>
          <p:cNvPr id="4" name="Picture 3">
            <a:extLst>
              <a:ext uri="{FF2B5EF4-FFF2-40B4-BE49-F238E27FC236}">
                <a16:creationId xmlns:a16="http://schemas.microsoft.com/office/drawing/2014/main" id="{F626B991-9363-2240-B5D7-74E08227354C}"/>
              </a:ext>
            </a:extLst>
          </p:cNvPr>
          <p:cNvPicPr>
            <a:picLocks noChangeAspect="1"/>
          </p:cNvPicPr>
          <p:nvPr/>
        </p:nvPicPr>
        <p:blipFill>
          <a:blip r:embed="rId2"/>
          <a:stretch>
            <a:fillRect/>
          </a:stretch>
        </p:blipFill>
        <p:spPr>
          <a:xfrm>
            <a:off x="0" y="1915533"/>
            <a:ext cx="8881353" cy="2087559"/>
          </a:xfrm>
          <a:prstGeom prst="rect">
            <a:avLst/>
          </a:prstGeom>
        </p:spPr>
      </p:pic>
      <p:sp>
        <p:nvSpPr>
          <p:cNvPr id="6" name="TextBox 5">
            <a:extLst>
              <a:ext uri="{FF2B5EF4-FFF2-40B4-BE49-F238E27FC236}">
                <a16:creationId xmlns:a16="http://schemas.microsoft.com/office/drawing/2014/main" id="{E68AFFD0-DA5C-7648-8ECC-19BFE61A774C}"/>
              </a:ext>
            </a:extLst>
          </p:cNvPr>
          <p:cNvSpPr txBox="1"/>
          <p:nvPr/>
        </p:nvSpPr>
        <p:spPr>
          <a:xfrm>
            <a:off x="496112" y="4942467"/>
            <a:ext cx="5087565" cy="1477328"/>
          </a:xfrm>
          <a:prstGeom prst="rect">
            <a:avLst/>
          </a:prstGeom>
          <a:noFill/>
        </p:spPr>
        <p:txBody>
          <a:bodyPr wrap="square" rtlCol="0">
            <a:spAutoFit/>
          </a:bodyPr>
          <a:lstStyle/>
          <a:p>
            <a:r>
              <a:rPr lang="en-US" dirty="0"/>
              <a:t>In addition to having one of the largest market shares, Southwest is one of the safest Airlines to fly.  From 2000-2014, we recorded ZERO fatalities and very few incidents.  This is an area that we can focus our marketing on. </a:t>
            </a:r>
          </a:p>
        </p:txBody>
      </p:sp>
      <p:pic>
        <p:nvPicPr>
          <p:cNvPr id="7" name="Picture 6">
            <a:extLst>
              <a:ext uri="{FF2B5EF4-FFF2-40B4-BE49-F238E27FC236}">
                <a16:creationId xmlns:a16="http://schemas.microsoft.com/office/drawing/2014/main" id="{5746E2FE-FE5D-0841-8E85-EED87C2BB2AC}"/>
              </a:ext>
            </a:extLst>
          </p:cNvPr>
          <p:cNvPicPr>
            <a:picLocks noChangeAspect="1"/>
          </p:cNvPicPr>
          <p:nvPr/>
        </p:nvPicPr>
        <p:blipFill>
          <a:blip r:embed="rId3"/>
          <a:stretch>
            <a:fillRect/>
          </a:stretch>
        </p:blipFill>
        <p:spPr>
          <a:xfrm>
            <a:off x="7113055" y="4314776"/>
            <a:ext cx="4497753" cy="2416703"/>
          </a:xfrm>
          <a:prstGeom prst="rect">
            <a:avLst/>
          </a:prstGeom>
        </p:spPr>
      </p:pic>
    </p:spTree>
    <p:extLst>
      <p:ext uri="{BB962C8B-B14F-4D97-AF65-F5344CB8AC3E}">
        <p14:creationId xmlns:p14="http://schemas.microsoft.com/office/powerpoint/2010/main" val="29459459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4599F-0214-5947-AB87-A2A3F762815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D165F23-BC12-E040-A06A-649CC5A98309}"/>
              </a:ext>
            </a:extLst>
          </p:cNvPr>
          <p:cNvSpPr>
            <a:spLocks noGrp="1"/>
          </p:cNvSpPr>
          <p:nvPr>
            <p:ph idx="1"/>
          </p:nvPr>
        </p:nvSpPr>
        <p:spPr/>
        <p:txBody>
          <a:bodyPr/>
          <a:lstStyle/>
          <a:p>
            <a:pPr marL="0" indent="0">
              <a:buNone/>
            </a:pPr>
            <a:r>
              <a:rPr lang="en-US" dirty="0"/>
              <a:t>Based on this research, we conclude that:</a:t>
            </a:r>
          </a:p>
          <a:p>
            <a:r>
              <a:rPr lang="en-US" dirty="0"/>
              <a:t>Air travel is significantly more safe than highway travel</a:t>
            </a:r>
          </a:p>
          <a:p>
            <a:r>
              <a:rPr lang="en-US" dirty="0"/>
              <a:t>Southwest is among the safest airlines</a:t>
            </a:r>
          </a:p>
          <a:p>
            <a:r>
              <a:rPr lang="en-US" dirty="0"/>
              <a:t>We expect previous trends to continue</a:t>
            </a:r>
          </a:p>
        </p:txBody>
      </p:sp>
    </p:spTree>
    <p:extLst>
      <p:ext uri="{BB962C8B-B14F-4D97-AF65-F5344CB8AC3E}">
        <p14:creationId xmlns:p14="http://schemas.microsoft.com/office/powerpoint/2010/main" val="2515826698"/>
      </p:ext>
    </p:extLst>
  </p:cSld>
  <p:clrMapOvr>
    <a:masterClrMapping/>
  </p:clrMapOvr>
</p:sld>
</file>

<file path=ppt/theme/theme1.xml><?xml version="1.0" encoding="utf-8"?>
<a:theme xmlns:a="http://schemas.openxmlformats.org/drawingml/2006/main" name="Dividend">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docProps/app.xml><?xml version="1.0" encoding="utf-8"?>
<Properties xmlns="http://schemas.openxmlformats.org/officeDocument/2006/extended-properties" xmlns:vt="http://schemas.openxmlformats.org/officeDocument/2006/docPropsVTypes">
  <Template>{FAC0737D-5D11-F940-9517-BBB1F93931BD}tf10001123</Template>
  <TotalTime>1398</TotalTime>
  <Words>480</Words>
  <Application>Microsoft Macintosh PowerPoint</Application>
  <PresentationFormat>Widescreen</PresentationFormat>
  <Paragraphs>24</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Gill Sans MT</vt:lpstr>
      <vt:lpstr>Wingdings 2</vt:lpstr>
      <vt:lpstr>Dividend</vt:lpstr>
      <vt:lpstr>Airline Safety</vt:lpstr>
      <vt:lpstr>Southwest Airlines Response to Negative Press Regarding Airline Safety </vt:lpstr>
      <vt:lpstr>Air vs. highway travel</vt:lpstr>
      <vt:lpstr>Air Vs. highway Travel</vt:lpstr>
      <vt:lpstr>Does Increase in accidents lead to lower travel</vt:lpstr>
      <vt:lpstr>Historical Revenue</vt:lpstr>
      <vt:lpstr>Where Does southwest stand in comparison?</vt:lpstr>
      <vt:lpstr>Where Does southwest stand in comparison?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Airline Safety</dc:title>
  <dc:creator>Microsoft Office User</dc:creator>
  <cp:lastModifiedBy>Microsoft Office User</cp:lastModifiedBy>
  <cp:revision>13</cp:revision>
  <dcterms:created xsi:type="dcterms:W3CDTF">2021-07-07T06:05:20Z</dcterms:created>
  <dcterms:modified xsi:type="dcterms:W3CDTF">2021-07-08T05:23:21Z</dcterms:modified>
</cp:coreProperties>
</file>

<file path=docProps/thumbnail.jpeg>
</file>